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1" autoAdjust="0"/>
  </p:normalViewPr>
  <p:slideViewPr>
    <p:cSldViewPr snapToGrid="0" snapToObjects="1" showGuides="1">
      <p:cViewPr>
        <p:scale>
          <a:sx n="25" d="100"/>
          <a:sy n="25" d="100"/>
        </p:scale>
        <p:origin x="1788" y="-42"/>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29"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30"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31"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32"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53"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54"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55"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56"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77"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78"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79"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80"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 Placeholder 452"/>
          <p:cNvSpPr>
            <a:spLocks noGrp="1"/>
          </p:cNvSpPr>
          <p:nvPr>
            <p:ph type="body" sz="quarter" idx="20"/>
          </p:nvPr>
        </p:nvSpPr>
        <p:spPr>
          <a:xfrm>
            <a:off x="904188" y="11593218"/>
            <a:ext cx="10050462" cy="754045"/>
          </a:xfrm>
        </p:spPr>
        <p:txBody>
          <a:bodyPr/>
          <a:lstStyle/>
          <a:p>
            <a:r>
              <a:rPr lang="en-US" dirty="0" smtClean="0"/>
              <a:t>MOVIE FEATURE GENERATION</a:t>
            </a:r>
            <a:endParaRPr lang="en-US" dirty="0"/>
          </a:p>
        </p:txBody>
      </p:sp>
      <p:sp>
        <p:nvSpPr>
          <p:cNvPr id="455" name="Text Placeholder 454"/>
          <p:cNvSpPr>
            <a:spLocks noGrp="1"/>
          </p:cNvSpPr>
          <p:nvPr>
            <p:ph type="body" sz="quarter" idx="22"/>
          </p:nvPr>
        </p:nvSpPr>
        <p:spPr>
          <a:xfrm>
            <a:off x="11608969" y="5911671"/>
            <a:ext cx="10048875" cy="754045"/>
          </a:xfrm>
        </p:spPr>
        <p:txBody>
          <a:bodyPr/>
          <a:lstStyle/>
          <a:p>
            <a:r>
              <a:rPr lang="en-US" dirty="0"/>
              <a:t>MOVIE FEATURE </a:t>
            </a:r>
            <a:r>
              <a:rPr lang="en-US" dirty="0" smtClean="0"/>
              <a:t>GENERATION (cont.)</a:t>
            </a:r>
            <a:endParaRPr lang="en-US" dirty="0"/>
          </a:p>
        </p:txBody>
      </p:sp>
      <p:sp>
        <p:nvSpPr>
          <p:cNvPr id="457" name="Text Placeholder 456"/>
          <p:cNvSpPr>
            <a:spLocks noGrp="1"/>
          </p:cNvSpPr>
          <p:nvPr>
            <p:ph type="body" sz="quarter" idx="24"/>
          </p:nvPr>
        </p:nvSpPr>
        <p:spPr>
          <a:xfrm>
            <a:off x="22248813" y="18968873"/>
            <a:ext cx="10058400" cy="754045"/>
          </a:xfrm>
        </p:spPr>
        <p:txBody>
          <a:bodyPr/>
          <a:lstStyle/>
          <a:p>
            <a:r>
              <a:rPr lang="en-US" dirty="0" smtClean="0"/>
              <a:t>RESULTS</a:t>
            </a:r>
            <a:endParaRPr lang="en-US" dirty="0"/>
          </a:p>
        </p:txBody>
      </p:sp>
      <p:sp>
        <p:nvSpPr>
          <p:cNvPr id="458" name="Text Placeholder 457"/>
          <p:cNvSpPr>
            <a:spLocks noGrp="1"/>
          </p:cNvSpPr>
          <p:nvPr>
            <p:ph type="body" sz="quarter" idx="25"/>
          </p:nvPr>
        </p:nvSpPr>
        <p:spPr/>
        <p:txBody>
          <a:bodyPr/>
          <a:lstStyle/>
          <a:p>
            <a:r>
              <a:rPr lang="en-US" dirty="0" smtClean="0"/>
              <a:t>CONCLUSIONS AND FUTURE WORK</a:t>
            </a:r>
            <a:endParaRPr lang="en-US" dirty="0"/>
          </a:p>
        </p:txBody>
      </p:sp>
      <p:sp>
        <p:nvSpPr>
          <p:cNvPr id="460" name="Text Placeholder 459"/>
          <p:cNvSpPr>
            <a:spLocks noGrp="1"/>
          </p:cNvSpPr>
          <p:nvPr>
            <p:ph type="body" sz="quarter" idx="27"/>
          </p:nvPr>
        </p:nvSpPr>
        <p:spPr>
          <a:xfrm>
            <a:off x="32919059" y="14060325"/>
            <a:ext cx="10047018" cy="754045"/>
          </a:xfrm>
        </p:spPr>
        <p:txBody>
          <a:bodyPr/>
          <a:lstStyle/>
          <a:p>
            <a:r>
              <a:rPr lang="en-US" dirty="0" smtClean="0"/>
              <a:t>REFERENCES</a:t>
            </a:r>
            <a:endParaRPr lang="en-US" dirty="0"/>
          </a:p>
        </p:txBody>
      </p:sp>
      <p:sp>
        <p:nvSpPr>
          <p:cNvPr id="461" name="Text Placeholder 460"/>
          <p:cNvSpPr>
            <a:spLocks noGrp="1"/>
          </p:cNvSpPr>
          <p:nvPr>
            <p:ph type="body" sz="quarter" idx="28"/>
          </p:nvPr>
        </p:nvSpPr>
        <p:spPr>
          <a:xfrm>
            <a:off x="32919059" y="14798989"/>
            <a:ext cx="10052050" cy="3600964"/>
          </a:xfrm>
        </p:spPr>
        <p:txBody>
          <a:bodyPr/>
          <a:lstStyle/>
          <a:p>
            <a:r>
              <a:rPr lang="en-US" sz="3000" dirty="0" smtClean="0"/>
              <a:t>[1] </a:t>
            </a:r>
            <a:r>
              <a:rPr lang="en-US" sz="3000" dirty="0" err="1" smtClean="0"/>
              <a:t>OpenCV</a:t>
            </a:r>
            <a:endParaRPr lang="en-US" sz="3000" dirty="0" smtClean="0"/>
          </a:p>
          <a:p>
            <a:endParaRPr lang="en-US" sz="3000" dirty="0"/>
          </a:p>
          <a:p>
            <a:r>
              <a:rPr lang="en-US" sz="3000" dirty="0"/>
              <a:t>[2] </a:t>
            </a:r>
            <a:r>
              <a:rPr lang="en-US" sz="3000" dirty="0" smtClean="0"/>
              <a:t>Canny</a:t>
            </a:r>
            <a:endParaRPr lang="en-US" sz="3000" dirty="0" smtClean="0"/>
          </a:p>
          <a:p>
            <a:endParaRPr lang="en-US" sz="3000" dirty="0"/>
          </a:p>
          <a:p>
            <a:r>
              <a:rPr lang="en-US" sz="3000" dirty="0"/>
              <a:t>[3] A. </a:t>
            </a:r>
            <a:r>
              <a:rPr lang="en-US" sz="3000" dirty="0" err="1"/>
              <a:t>Willsky</a:t>
            </a:r>
            <a:r>
              <a:rPr lang="en-US" sz="3000" dirty="0"/>
              <a:t>, "A Survey of Design Methods for Failure Detection in Dynamic Systems," </a:t>
            </a:r>
            <a:r>
              <a:rPr lang="en-US" sz="3000" dirty="0" err="1"/>
              <a:t>Automatica</a:t>
            </a:r>
            <a:r>
              <a:rPr lang="en-US" sz="3000" dirty="0"/>
              <a:t>, 1976. </a:t>
            </a:r>
          </a:p>
        </p:txBody>
      </p:sp>
      <p:sp>
        <p:nvSpPr>
          <p:cNvPr id="462" name="Text Placeholder 461"/>
          <p:cNvSpPr>
            <a:spLocks noGrp="1"/>
          </p:cNvSpPr>
          <p:nvPr>
            <p:ph type="body" sz="quarter" idx="29"/>
          </p:nvPr>
        </p:nvSpPr>
        <p:spPr>
          <a:xfrm>
            <a:off x="32908052" y="22408247"/>
            <a:ext cx="10047018" cy="754045"/>
          </a:xfrm>
        </p:spPr>
        <p:txBody>
          <a:bodyPr/>
          <a:lstStyle/>
          <a:p>
            <a:r>
              <a:rPr lang="en-US" dirty="0" smtClean="0"/>
              <a:t>ACKNOWLEDGEMENTS</a:t>
            </a:r>
            <a:endParaRPr lang="en-US" dirty="0"/>
          </a:p>
        </p:txBody>
      </p:sp>
      <p:sp>
        <p:nvSpPr>
          <p:cNvPr id="463" name="Text Placeholder 462"/>
          <p:cNvSpPr>
            <a:spLocks noGrp="1"/>
          </p:cNvSpPr>
          <p:nvPr>
            <p:ph type="body" sz="quarter" idx="30"/>
          </p:nvPr>
        </p:nvSpPr>
        <p:spPr>
          <a:xfrm>
            <a:off x="32908052" y="23162292"/>
            <a:ext cx="10052050" cy="6740285"/>
          </a:xfrm>
        </p:spPr>
        <p:txBody>
          <a:bodyPr/>
          <a:lstStyle/>
          <a:p>
            <a:r>
              <a:rPr lang="en-US" sz="3000" dirty="0" smtClean="0"/>
              <a:t>We would like to acknowledge the developers of the software tools we used to make our project:</a:t>
            </a:r>
          </a:p>
          <a:p>
            <a:endParaRPr lang="en-US" sz="3000" dirty="0" smtClean="0"/>
          </a:p>
          <a:p>
            <a:pPr marL="342900" indent="-342900">
              <a:buFont typeface="Arial"/>
              <a:buChar char="•"/>
            </a:pPr>
            <a:r>
              <a:rPr lang="en-US" sz="3000" dirty="0" smtClean="0"/>
              <a:t>C3.js</a:t>
            </a:r>
          </a:p>
          <a:p>
            <a:pPr marL="342900" indent="-342900">
              <a:buFont typeface="Arial"/>
              <a:buChar char="•"/>
            </a:pPr>
            <a:r>
              <a:rPr lang="en-US" sz="3000" dirty="0" err="1" smtClean="0"/>
              <a:t>qTip</a:t>
            </a:r>
            <a:endParaRPr lang="en-US" sz="3000" dirty="0" smtClean="0"/>
          </a:p>
          <a:p>
            <a:pPr marL="342900" indent="-342900">
              <a:buFont typeface="Arial"/>
              <a:buChar char="•"/>
            </a:pPr>
            <a:r>
              <a:rPr lang="en-US" sz="3000" dirty="0" smtClean="0"/>
              <a:t>Bootstrap</a:t>
            </a:r>
          </a:p>
          <a:p>
            <a:pPr marL="342900" indent="-342900">
              <a:buFont typeface="Arial"/>
              <a:buChar char="•"/>
            </a:pPr>
            <a:r>
              <a:rPr lang="en-US" sz="3000" dirty="0" err="1" smtClean="0"/>
              <a:t>jQuery</a:t>
            </a:r>
            <a:endParaRPr lang="en-US" sz="3000" dirty="0" smtClean="0"/>
          </a:p>
          <a:p>
            <a:pPr marL="342900" indent="-342900">
              <a:buFont typeface="Arial"/>
              <a:buChar char="•"/>
            </a:pPr>
            <a:r>
              <a:rPr lang="en-US" sz="3000" dirty="0" smtClean="0"/>
              <a:t>Mike </a:t>
            </a:r>
            <a:r>
              <a:rPr lang="en-US" sz="3000" dirty="0" err="1" smtClean="0"/>
              <a:t>Bostock</a:t>
            </a:r>
            <a:r>
              <a:rPr lang="en-US" sz="3000" dirty="0" smtClean="0"/>
              <a:t> (D3 and various inspirational applets)</a:t>
            </a:r>
          </a:p>
          <a:p>
            <a:pPr marL="342900" indent="-342900">
              <a:buFont typeface="Arial"/>
              <a:buChar char="•"/>
            </a:pPr>
            <a:endParaRPr lang="en-US" sz="3000" dirty="0"/>
          </a:p>
          <a:p>
            <a:r>
              <a:rPr lang="en-US" sz="3000" dirty="0" smtClean="0"/>
              <a:t>In addition, we would like to thank Dr. Jeff </a:t>
            </a:r>
            <a:r>
              <a:rPr lang="en-US" sz="3000" dirty="0" err="1" smtClean="0"/>
              <a:t>Heer</a:t>
            </a:r>
            <a:r>
              <a:rPr lang="en-US" sz="3000" dirty="0" smtClean="0"/>
              <a:t> and the teaching assistants of UW’s Spring 2015 CSE 512 Data Visualization course.</a:t>
            </a:r>
            <a:endParaRPr lang="en-US" sz="3000" dirty="0"/>
          </a:p>
        </p:txBody>
      </p:sp>
      <p:sp>
        <p:nvSpPr>
          <p:cNvPr id="465" name="Text Placeholder 464"/>
          <p:cNvSpPr>
            <a:spLocks noGrp="1"/>
          </p:cNvSpPr>
          <p:nvPr>
            <p:ph type="body" sz="quarter" idx="150"/>
          </p:nvPr>
        </p:nvSpPr>
        <p:spPr/>
        <p:txBody>
          <a:bodyPr/>
          <a:lstStyle/>
          <a:p>
            <a:r>
              <a:rPr lang="en-US" dirty="0" smtClean="0"/>
              <a:t>University of Washington, Computer Science &amp; Engineering/Aeronautics &amp; Astronautics</a:t>
            </a:r>
            <a:endParaRPr lang="en-US" dirty="0"/>
          </a:p>
        </p:txBody>
      </p:sp>
      <p:sp>
        <p:nvSpPr>
          <p:cNvPr id="466" name="Text Placeholder 465"/>
          <p:cNvSpPr>
            <a:spLocks noGrp="1"/>
          </p:cNvSpPr>
          <p:nvPr>
            <p:ph type="body" sz="quarter" idx="151"/>
          </p:nvPr>
        </p:nvSpPr>
        <p:spPr/>
        <p:txBody>
          <a:bodyPr>
            <a:normAutofit fontScale="92500" lnSpcReduction="10000"/>
          </a:bodyPr>
          <a:lstStyle/>
          <a:p>
            <a:r>
              <a:rPr lang="en-US" dirty="0"/>
              <a:t>Nathaniel Guy, John Fuini and Yong Han Noel Kim</a:t>
            </a:r>
            <a:endParaRPr lang="en-US" dirty="0"/>
          </a:p>
        </p:txBody>
      </p:sp>
      <p:sp>
        <p:nvSpPr>
          <p:cNvPr id="467" name="Text Placeholder 466"/>
          <p:cNvSpPr>
            <a:spLocks noGrp="1"/>
          </p:cNvSpPr>
          <p:nvPr>
            <p:ph type="body" sz="quarter" idx="153"/>
          </p:nvPr>
        </p:nvSpPr>
        <p:spPr>
          <a:xfrm>
            <a:off x="2844800" y="465813"/>
            <a:ext cx="38760399" cy="2691612"/>
          </a:xfrm>
        </p:spPr>
        <p:txBody>
          <a:bodyPr>
            <a:normAutofit fontScale="92500"/>
          </a:bodyPr>
          <a:lstStyle/>
          <a:p>
            <a:r>
              <a:rPr lang="en-US" dirty="0"/>
              <a:t>Multimedia Feature Generation of Movie Trailers for Genre Prediction</a:t>
            </a:r>
            <a:endParaRPr lang="en-US" dirty="0"/>
          </a:p>
        </p:txBody>
      </p:sp>
      <p:sp>
        <p:nvSpPr>
          <p:cNvPr id="19" name="Text Placeholder 454"/>
          <p:cNvSpPr txBox="1">
            <a:spLocks/>
          </p:cNvSpPr>
          <p:nvPr/>
        </p:nvSpPr>
        <p:spPr>
          <a:xfrm>
            <a:off x="22259925" y="5553355"/>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APPROACH (cont.)</a:t>
            </a:r>
            <a:endParaRPr lang="en-US" dirty="0"/>
          </a:p>
        </p:txBody>
      </p:sp>
      <p:sp>
        <p:nvSpPr>
          <p:cNvPr id="8" name="Text Placeholder 7"/>
          <p:cNvSpPr>
            <a:spLocks noGrp="1"/>
          </p:cNvSpPr>
          <p:nvPr>
            <p:ph type="body" sz="quarter" idx="21"/>
          </p:nvPr>
        </p:nvSpPr>
        <p:spPr>
          <a:xfrm>
            <a:off x="11648320" y="17612347"/>
            <a:ext cx="10048874" cy="1692749"/>
          </a:xfrm>
        </p:spPr>
        <p:txBody>
          <a:bodyPr/>
          <a:lstStyle/>
          <a:p>
            <a:r>
              <a:rPr lang="en-US" b="1" dirty="0" smtClean="0"/>
              <a:t>I. Volume</a:t>
            </a:r>
          </a:p>
          <a:p>
            <a:pPr algn="just"/>
            <a:r>
              <a:rPr lang="en-US" dirty="0" smtClean="0"/>
              <a:t>The mean, standard deviation, min. and max. volume features were acquired from the audio waveforms.</a:t>
            </a:r>
          </a:p>
        </p:txBody>
      </p:sp>
      <p:sp>
        <p:nvSpPr>
          <p:cNvPr id="9" name="Text Placeholder 8"/>
          <p:cNvSpPr>
            <a:spLocks noGrp="1"/>
          </p:cNvSpPr>
          <p:nvPr>
            <p:ph type="body" sz="quarter" idx="23"/>
          </p:nvPr>
        </p:nvSpPr>
        <p:spPr/>
        <p:txBody>
          <a:bodyPr/>
          <a:lstStyle/>
          <a:p>
            <a:endParaRPr lang="en-US"/>
          </a:p>
        </p:txBody>
      </p:sp>
      <p:sp>
        <p:nvSpPr>
          <p:cNvPr id="10" name="Text Placeholder 9"/>
          <p:cNvSpPr>
            <a:spLocks noGrp="1"/>
          </p:cNvSpPr>
          <p:nvPr>
            <p:ph type="body" sz="quarter" idx="96"/>
          </p:nvPr>
        </p:nvSpPr>
        <p:spPr>
          <a:xfrm>
            <a:off x="914403" y="12813101"/>
            <a:ext cx="10056813" cy="6001621"/>
          </a:xfrm>
        </p:spPr>
        <p:txBody>
          <a:bodyPr/>
          <a:lstStyle/>
          <a:p>
            <a:r>
              <a:rPr lang="en-US" dirty="0" smtClean="0"/>
              <a:t>A large part of our features were generated via computer vision analysis package: OpenCV2 written in Python [1]. </a:t>
            </a:r>
          </a:p>
          <a:p>
            <a:r>
              <a:rPr lang="en-US" b="1" dirty="0" smtClean="0"/>
              <a:t>I. Total run-time</a:t>
            </a:r>
          </a:p>
          <a:p>
            <a:r>
              <a:rPr lang="en-US" dirty="0"/>
              <a:t>CV2 can provide the frames per second (FPS) for a given trailer as well, and this allowed us to calculate the run-time of trailers in seconds</a:t>
            </a:r>
            <a:r>
              <a:rPr lang="en-US" dirty="0" smtClean="0"/>
              <a:t>.</a:t>
            </a:r>
          </a:p>
          <a:p>
            <a:pPr algn="just"/>
            <a:r>
              <a:rPr lang="en-US" b="1" dirty="0" smtClean="0"/>
              <a:t>II. Number of frames</a:t>
            </a:r>
          </a:p>
          <a:p>
            <a:r>
              <a:rPr lang="en-US" dirty="0" err="1"/>
              <a:t>OpenCV</a:t>
            </a:r>
            <a:r>
              <a:rPr lang="en-US" dirty="0"/>
              <a:t> allows the processing of video data on a per-frame basis. Individually frames were counted, in order to get a total run-time of any given trailer in terms of frame count</a:t>
            </a:r>
            <a:r>
              <a:rPr lang="en-US" dirty="0" smtClean="0"/>
              <a:t>.</a:t>
            </a:r>
          </a:p>
          <a:p>
            <a:r>
              <a:rPr lang="en-US" b="1" dirty="0" smtClean="0"/>
              <a:t>III. Number of shots</a:t>
            </a:r>
          </a:p>
          <a:p>
            <a:r>
              <a:rPr lang="en-US" dirty="0" smtClean="0"/>
              <a:t>We detected shot transitions by examining the color histogram for each frame, and detecting a drastic change in color histogram.</a:t>
            </a:r>
          </a:p>
          <a:p>
            <a:endParaRPr lang="en-US" dirty="0" smtClean="0"/>
          </a:p>
        </p:txBody>
      </p:sp>
      <p:sp>
        <p:nvSpPr>
          <p:cNvPr id="11" name="Text Placeholder 10"/>
          <p:cNvSpPr>
            <a:spLocks noGrp="1"/>
          </p:cNvSpPr>
          <p:nvPr>
            <p:ph type="body" sz="quarter" idx="10"/>
          </p:nvPr>
        </p:nvSpPr>
        <p:spPr>
          <a:xfrm>
            <a:off x="904188" y="6378481"/>
            <a:ext cx="10056813" cy="5232179"/>
          </a:xfrm>
        </p:spPr>
        <p:txBody>
          <a:bodyPr/>
          <a:lstStyle/>
          <a:p>
            <a:pPr algn="just"/>
            <a:r>
              <a:rPr lang="en-US" dirty="0"/>
              <a:t> </a:t>
            </a:r>
            <a:r>
              <a:rPr lang="en-US" dirty="0" smtClean="0"/>
              <a:t> Movie </a:t>
            </a:r>
            <a:r>
              <a:rPr lang="en-US" dirty="0"/>
              <a:t>trailers are one of the most effective advertising tools for movies. </a:t>
            </a:r>
            <a:r>
              <a:rPr lang="en-US" dirty="0" smtClean="0"/>
              <a:t>Human </a:t>
            </a:r>
            <a:r>
              <a:rPr lang="en-US" dirty="0"/>
              <a:t>movie viewers </a:t>
            </a:r>
            <a:r>
              <a:rPr lang="en-US" dirty="0" smtClean="0"/>
              <a:t>can tell the genre of a movie given </a:t>
            </a:r>
            <a:r>
              <a:rPr lang="en-US" dirty="0"/>
              <a:t>the first minute of watching </a:t>
            </a:r>
            <a:r>
              <a:rPr lang="en-US" dirty="0" smtClean="0"/>
              <a:t>its trailer. Viewers </a:t>
            </a:r>
            <a:r>
              <a:rPr lang="en-US" dirty="0"/>
              <a:t>have developed this cognitive ability by watching countless movies of various genres over time, and have subconsciously </a:t>
            </a:r>
            <a:r>
              <a:rPr lang="en-US" dirty="0" smtClean="0"/>
              <a:t>associated certain cinematic </a:t>
            </a:r>
            <a:r>
              <a:rPr lang="en-US" dirty="0"/>
              <a:t>features </a:t>
            </a:r>
            <a:r>
              <a:rPr lang="en-US" dirty="0" smtClean="0"/>
              <a:t>with </a:t>
            </a:r>
            <a:r>
              <a:rPr lang="en-US" dirty="0"/>
              <a:t>certain genres</a:t>
            </a:r>
            <a:r>
              <a:rPr lang="en-US" dirty="0" smtClean="0"/>
              <a:t>.</a:t>
            </a:r>
          </a:p>
          <a:p>
            <a:pPr algn="just"/>
            <a:r>
              <a:rPr lang="en-US" dirty="0" smtClean="0"/>
              <a:t>  We aimed to develop an </a:t>
            </a:r>
            <a:r>
              <a:rPr lang="en-US" dirty="0"/>
              <a:t>algorithm </a:t>
            </a:r>
            <a:r>
              <a:rPr lang="en-US" dirty="0" smtClean="0"/>
              <a:t>that mimics this </a:t>
            </a:r>
            <a:r>
              <a:rPr lang="en-US" dirty="0"/>
              <a:t>process </a:t>
            </a:r>
            <a:r>
              <a:rPr lang="en-US" dirty="0" smtClean="0"/>
              <a:t>for computers. There were two major parts to this endeavor. One, is the </a:t>
            </a:r>
            <a:r>
              <a:rPr lang="en-US" dirty="0"/>
              <a:t>process of identifying cinematic features from a large set of trailers of known genre, </a:t>
            </a:r>
            <a:r>
              <a:rPr lang="en-US" dirty="0" smtClean="0"/>
              <a:t>and two, is training </a:t>
            </a:r>
            <a:r>
              <a:rPr lang="en-US" dirty="0"/>
              <a:t>a machine learning algorithm to develop classification criteria based on these features and genre </a:t>
            </a:r>
            <a:r>
              <a:rPr lang="en-US" dirty="0" smtClean="0"/>
              <a:t>metadata. </a:t>
            </a:r>
          </a:p>
          <a:p>
            <a:pPr algn="just"/>
            <a:r>
              <a:rPr lang="en-US" dirty="0"/>
              <a:t> </a:t>
            </a:r>
            <a:r>
              <a:rPr lang="en-US" dirty="0" smtClean="0"/>
              <a:t> Lastly, the </a:t>
            </a:r>
            <a:r>
              <a:rPr lang="en-US" dirty="0"/>
              <a:t>generated classification criteria </a:t>
            </a:r>
            <a:r>
              <a:rPr lang="en-US" dirty="0" smtClean="0"/>
              <a:t>was tested on </a:t>
            </a:r>
            <a:r>
              <a:rPr lang="en-US" dirty="0"/>
              <a:t>a set of trailers to assess the effectiveness of our approach.</a:t>
            </a:r>
          </a:p>
        </p:txBody>
      </p:sp>
      <p:sp>
        <p:nvSpPr>
          <p:cNvPr id="12" name="Text Placeholder 11"/>
          <p:cNvSpPr>
            <a:spLocks noGrp="1"/>
          </p:cNvSpPr>
          <p:nvPr>
            <p:ph type="body" sz="quarter" idx="26"/>
          </p:nvPr>
        </p:nvSpPr>
        <p:spPr/>
        <p:txBody>
          <a:bodyPr/>
          <a:lstStyle/>
          <a:p>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8280" y="13982520"/>
            <a:ext cx="6904762" cy="447619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9925" y="20743244"/>
            <a:ext cx="6457143" cy="4838095"/>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6689" y="23403079"/>
            <a:ext cx="6571429" cy="458095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10402" y="8820643"/>
            <a:ext cx="7135221" cy="4715533"/>
          </a:xfrm>
          <a:prstGeom prst="rect">
            <a:avLst/>
          </a:prstGeom>
        </p:spPr>
      </p:pic>
      <p:sp>
        <p:nvSpPr>
          <p:cNvPr id="17" name="Text Placeholder 16"/>
          <p:cNvSpPr>
            <a:spLocks noGrp="1"/>
          </p:cNvSpPr>
          <p:nvPr>
            <p:ph type="body" sz="quarter" idx="11"/>
          </p:nvPr>
        </p:nvSpPr>
        <p:spPr/>
        <p:txBody>
          <a:bodyPr/>
          <a:lstStyle/>
          <a:p>
            <a:r>
              <a:rPr lang="en-US" dirty="0" smtClean="0"/>
              <a:t>MOTIVATION</a:t>
            </a:r>
            <a:endParaRPr lang="en-US" dirty="0"/>
          </a:p>
        </p:txBody>
      </p:sp>
      <p:sp>
        <p:nvSpPr>
          <p:cNvPr id="40" name="Text Placeholder 9"/>
          <p:cNvSpPr txBox="1">
            <a:spLocks/>
          </p:cNvSpPr>
          <p:nvPr/>
        </p:nvSpPr>
        <p:spPr>
          <a:xfrm>
            <a:off x="897837" y="16402215"/>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dirty="0"/>
          </a:p>
        </p:txBody>
      </p:sp>
      <p:sp>
        <p:nvSpPr>
          <p:cNvPr id="41" name="Text Placeholder 452"/>
          <p:cNvSpPr txBox="1">
            <a:spLocks/>
          </p:cNvSpPr>
          <p:nvPr/>
        </p:nvSpPr>
        <p:spPr>
          <a:xfrm>
            <a:off x="904188" y="12306941"/>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Video Features</a:t>
            </a:r>
            <a:endParaRPr lang="en-US" u="none" dirty="0"/>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5811" t="5040" r="5673" b="8710"/>
          <a:stretch/>
        </p:blipFill>
        <p:spPr>
          <a:xfrm>
            <a:off x="986272" y="18394669"/>
            <a:ext cx="6215975" cy="2743200"/>
          </a:xfrm>
          <a:prstGeom prst="rect">
            <a:avLst/>
          </a:prstGeom>
        </p:spPr>
      </p:pic>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5812" t="5040" r="6089" b="9628"/>
          <a:stretch/>
        </p:blipFill>
        <p:spPr>
          <a:xfrm>
            <a:off x="986272" y="21289126"/>
            <a:ext cx="6217920" cy="2727672"/>
          </a:xfrm>
          <a:prstGeom prst="rect">
            <a:avLst/>
          </a:prstGeom>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5841" t="4735" r="5981" b="9016"/>
          <a:stretch/>
        </p:blipFill>
        <p:spPr>
          <a:xfrm>
            <a:off x="966122" y="24180184"/>
            <a:ext cx="6217920" cy="2752674"/>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5066" y="18394669"/>
            <a:ext cx="3657600" cy="274320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5516" y="21311698"/>
            <a:ext cx="3657600" cy="2743200"/>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0052" y="24188527"/>
            <a:ext cx="3657600" cy="2743200"/>
          </a:xfrm>
          <a:prstGeom prst="rect">
            <a:avLst/>
          </a:prstGeom>
        </p:spPr>
      </p:pic>
      <p:sp>
        <p:nvSpPr>
          <p:cNvPr id="49" name="Text Placeholder 9"/>
          <p:cNvSpPr txBox="1">
            <a:spLocks/>
          </p:cNvSpPr>
          <p:nvPr/>
        </p:nvSpPr>
        <p:spPr>
          <a:xfrm>
            <a:off x="990603" y="26828370"/>
            <a:ext cx="10056813" cy="246219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A demonstration of shot transition detection. The histograms pertaining to the same shot (top, middle) share similar color histogram, while the one for a different shot (middle) display different color components. (Frozen, animation)</a:t>
            </a:r>
          </a:p>
          <a:p>
            <a:endParaRPr lang="en-US" dirty="0" smtClean="0"/>
          </a:p>
        </p:txBody>
      </p:sp>
      <p:sp>
        <p:nvSpPr>
          <p:cNvPr id="50" name="Text Placeholder 9"/>
          <p:cNvSpPr txBox="1">
            <a:spLocks/>
          </p:cNvSpPr>
          <p:nvPr/>
        </p:nvSpPr>
        <p:spPr>
          <a:xfrm>
            <a:off x="931609" y="28419168"/>
            <a:ext cx="10056813" cy="423190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IV. Shot length</a:t>
            </a:r>
          </a:p>
          <a:p>
            <a:pPr algn="just"/>
            <a:r>
              <a:rPr lang="en-US" dirty="0" smtClean="0"/>
              <a:t>Once the shot transitions were identified, we could get statistics such as: average shot length, min. and max. shot length, and their standard deviations as well.</a:t>
            </a:r>
          </a:p>
          <a:p>
            <a:r>
              <a:rPr lang="en-US" b="1" dirty="0"/>
              <a:t>V. RGB Component</a:t>
            </a:r>
          </a:p>
          <a:p>
            <a:pPr algn="just"/>
            <a:r>
              <a:rPr lang="en-US" dirty="0"/>
              <a:t>R, G and B components denote the proportion of red, green and blue colors for a given pixel. We calculated the average intensities along each of these color channels, across pixels and across all frames.</a:t>
            </a:r>
          </a:p>
          <a:p>
            <a:endParaRPr lang="en-US" dirty="0" smtClean="0"/>
          </a:p>
        </p:txBody>
      </p:sp>
      <p:sp>
        <p:nvSpPr>
          <p:cNvPr id="51" name="Text Placeholder 9"/>
          <p:cNvSpPr txBox="1">
            <a:spLocks/>
          </p:cNvSpPr>
          <p:nvPr/>
        </p:nvSpPr>
        <p:spPr>
          <a:xfrm>
            <a:off x="11561496" y="6816799"/>
            <a:ext cx="10056813" cy="130802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 Detail Score</a:t>
            </a:r>
          </a:p>
          <a:p>
            <a:r>
              <a:rPr lang="en-US" dirty="0" smtClean="0"/>
              <a:t>We used Canny edge detection filter [2] to find average detail per frame.</a:t>
            </a:r>
            <a:endParaRPr lang="en-US" dirty="0" smtClean="0"/>
          </a:p>
        </p:txBody>
      </p:sp>
      <p:pic>
        <p:nvPicPr>
          <p:cNvPr id="28" name="Picture 27"/>
          <p:cNvPicPr>
            <a:picLocks noChangeAspect="1"/>
          </p:cNvPicPr>
          <p:nvPr/>
        </p:nvPicPr>
        <p:blipFill rotWithShape="1">
          <a:blip r:embed="rId13" cstate="print">
            <a:extLst>
              <a:ext uri="{28A0092B-C50C-407E-A947-70E740481C1C}">
                <a14:useLocalDpi xmlns:a14="http://schemas.microsoft.com/office/drawing/2010/main" val="0"/>
              </a:ext>
            </a:extLst>
          </a:blip>
          <a:srcRect l="6031" t="4656" r="6031" b="8500"/>
          <a:stretch/>
        </p:blipFill>
        <p:spPr>
          <a:xfrm>
            <a:off x="11691369" y="8086725"/>
            <a:ext cx="4846320" cy="2671386"/>
          </a:xfrm>
          <a:prstGeom prst="rect">
            <a:avLst/>
          </a:prstGeom>
        </p:spPr>
      </p:pic>
      <p:pic>
        <p:nvPicPr>
          <p:cNvPr id="29" name="Picture 28"/>
          <p:cNvPicPr>
            <a:picLocks noChangeAspect="1"/>
          </p:cNvPicPr>
          <p:nvPr/>
        </p:nvPicPr>
        <p:blipFill rotWithShape="1">
          <a:blip r:embed="rId14" cstate="print">
            <a:extLst>
              <a:ext uri="{28A0092B-C50C-407E-A947-70E740481C1C}">
                <a14:useLocalDpi xmlns:a14="http://schemas.microsoft.com/office/drawing/2010/main" val="0"/>
              </a:ext>
            </a:extLst>
          </a:blip>
          <a:srcRect l="5816" t="4273" r="6245" b="7731"/>
          <a:stretch/>
        </p:blipFill>
        <p:spPr>
          <a:xfrm>
            <a:off x="11691369" y="10905810"/>
            <a:ext cx="4846320" cy="2706848"/>
          </a:xfrm>
          <a:prstGeom prst="rect">
            <a:avLst/>
          </a:prstGeom>
        </p:spPr>
      </p:pic>
      <p:pic>
        <p:nvPicPr>
          <p:cNvPr id="30" name="Picture 29"/>
          <p:cNvPicPr>
            <a:picLocks noChangeAspect="1"/>
          </p:cNvPicPr>
          <p:nvPr/>
        </p:nvPicPr>
        <p:blipFill rotWithShape="1">
          <a:blip r:embed="rId15" cstate="print">
            <a:extLst>
              <a:ext uri="{28A0092B-C50C-407E-A947-70E740481C1C}">
                <a14:useLocalDpi xmlns:a14="http://schemas.microsoft.com/office/drawing/2010/main" val="0"/>
              </a:ext>
            </a:extLst>
          </a:blip>
          <a:srcRect l="6031" t="3889" r="6245" b="8499"/>
          <a:stretch/>
        </p:blipFill>
        <p:spPr>
          <a:xfrm>
            <a:off x="16648696" y="8076427"/>
            <a:ext cx="4846320" cy="2701615"/>
          </a:xfrm>
          <a:prstGeom prst="rect">
            <a:avLst/>
          </a:prstGeom>
        </p:spPr>
      </p:pic>
      <p:pic>
        <p:nvPicPr>
          <p:cNvPr id="31" name="Picture 30"/>
          <p:cNvPicPr>
            <a:picLocks noChangeAspect="1"/>
          </p:cNvPicPr>
          <p:nvPr/>
        </p:nvPicPr>
        <p:blipFill rotWithShape="1">
          <a:blip r:embed="rId16" cstate="print">
            <a:extLst>
              <a:ext uri="{28A0092B-C50C-407E-A947-70E740481C1C}">
                <a14:useLocalDpi xmlns:a14="http://schemas.microsoft.com/office/drawing/2010/main" val="0"/>
              </a:ext>
            </a:extLst>
          </a:blip>
          <a:srcRect l="6031" t="3888" r="6031" b="7731"/>
          <a:stretch/>
        </p:blipFill>
        <p:spPr>
          <a:xfrm>
            <a:off x="16607758" y="10885088"/>
            <a:ext cx="4846320" cy="2718667"/>
          </a:xfrm>
          <a:prstGeom prst="rect">
            <a:avLst/>
          </a:prstGeom>
        </p:spPr>
      </p:pic>
      <p:sp>
        <p:nvSpPr>
          <p:cNvPr id="56" name="Text Placeholder 9"/>
          <p:cNvSpPr txBox="1">
            <a:spLocks/>
          </p:cNvSpPr>
          <p:nvPr/>
        </p:nvSpPr>
        <p:spPr>
          <a:xfrm>
            <a:off x="11579351" y="13557763"/>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i="1" dirty="0" smtClean="0"/>
              <a:t>Edge detection filter measuring different detail score for frames with different level of detail. (top) Kung Fu Panda, Animation-Comedy (bottom) Interstellar, Adventure.</a:t>
            </a:r>
          </a:p>
          <a:p>
            <a:endParaRPr lang="en-US" dirty="0" smtClean="0"/>
          </a:p>
        </p:txBody>
      </p:sp>
      <p:sp>
        <p:nvSpPr>
          <p:cNvPr id="57" name="Text Placeholder 9"/>
          <p:cNvSpPr txBox="1">
            <a:spLocks/>
          </p:cNvSpPr>
          <p:nvPr/>
        </p:nvSpPr>
        <p:spPr>
          <a:xfrm>
            <a:off x="11620289" y="15034529"/>
            <a:ext cx="10056813"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VII. Dark Scenes</a:t>
            </a:r>
          </a:p>
          <a:p>
            <a:pPr algn="just"/>
            <a:r>
              <a:rPr lang="en-US" dirty="0" smtClean="0"/>
              <a:t>A “dark scene” was defined as consecutive frames with dark transitions. We measured average lengths of such scenes, standard deviation of length, min. and max. length, and the percentage of dark scene in a given trailer.</a:t>
            </a:r>
            <a:endParaRPr lang="en-US" dirty="0" smtClean="0"/>
          </a:p>
        </p:txBody>
      </p:sp>
      <p:sp>
        <p:nvSpPr>
          <p:cNvPr id="58" name="Text Placeholder 452"/>
          <p:cNvSpPr txBox="1">
            <a:spLocks/>
          </p:cNvSpPr>
          <p:nvPr/>
        </p:nvSpPr>
        <p:spPr>
          <a:xfrm>
            <a:off x="11648320" y="17036138"/>
            <a:ext cx="10050462"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r>
              <a:rPr lang="en-US" u="none" dirty="0" smtClean="0"/>
              <a:t>Audio Features</a:t>
            </a:r>
            <a:endParaRPr lang="en-US" u="none" dirty="0"/>
          </a:p>
        </p:txBody>
      </p:sp>
      <p:pic>
        <p:nvPicPr>
          <p:cNvPr id="60" name="Picture 5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325850" y="19722918"/>
            <a:ext cx="5323132" cy="1185936"/>
          </a:xfrm>
          <a:prstGeom prst="rect">
            <a:avLst/>
          </a:prstGeom>
        </p:spPr>
      </p:pic>
      <p:sp>
        <p:nvSpPr>
          <p:cNvPr id="61" name="Text Placeholder 7"/>
          <p:cNvSpPr txBox="1">
            <a:spLocks/>
          </p:cNvSpPr>
          <p:nvPr/>
        </p:nvSpPr>
        <p:spPr>
          <a:xfrm>
            <a:off x="11649720" y="18968873"/>
            <a:ext cx="4979926" cy="330857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 Sudden rise/fall </a:t>
            </a:r>
          </a:p>
          <a:p>
            <a:r>
              <a:rPr lang="en-US" dirty="0" smtClean="0"/>
              <a:t>Sudden increase and decrease of were defined as change in volume in a small time period with a magnitude of change larger than the standard deviation of volume.</a:t>
            </a:r>
          </a:p>
          <a:p>
            <a:endParaRPr lang="en-US" dirty="0"/>
          </a:p>
        </p:txBody>
      </p:sp>
      <p:sp>
        <p:nvSpPr>
          <p:cNvPr id="62" name="Text Placeholder 7"/>
          <p:cNvSpPr txBox="1">
            <a:spLocks/>
          </p:cNvSpPr>
          <p:nvPr/>
        </p:nvSpPr>
        <p:spPr>
          <a:xfrm>
            <a:off x="11630858" y="21561872"/>
            <a:ext cx="10048874" cy="20774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smtClean="0"/>
              <a:t>III. Frequency components of audio</a:t>
            </a:r>
          </a:p>
          <a:p>
            <a:pPr algn="just"/>
            <a:r>
              <a:rPr lang="en-US" dirty="0" smtClean="0"/>
              <a:t>The frequencies residing in an audio track was analyzed via Fast Fourier Transform. They were bucketed into standard eleven octave bands, and the percentage of each octave in the given trailer was noted.</a:t>
            </a:r>
            <a:endParaRPr lang="en-US" dirty="0" smtClean="0"/>
          </a:p>
        </p:txBody>
      </p:sp>
      <p:sp>
        <p:nvSpPr>
          <p:cNvPr id="63" name="Text Placeholder 454"/>
          <p:cNvSpPr txBox="1">
            <a:spLocks/>
          </p:cNvSpPr>
          <p:nvPr/>
        </p:nvSpPr>
        <p:spPr>
          <a:xfrm>
            <a:off x="11569815" y="24054898"/>
            <a:ext cx="10048875" cy="754045"/>
          </a:xfrm>
          <a:prstGeom prst="rect">
            <a:avLst/>
          </a:prstGeom>
          <a:no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smtClean="0"/>
              <a:t>MACHINE LEARNING ALGORITHM</a:t>
            </a:r>
            <a:endParaRPr lang="en-US" dirty="0"/>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869</TotalTime>
  <Words>735</Words>
  <Application>Microsoft Office PowerPoint</Application>
  <PresentationFormat>Custom</PresentationFormat>
  <Paragraphs>55</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Noel Kimber</cp:lastModifiedBy>
  <cp:revision>73</cp:revision>
  <dcterms:created xsi:type="dcterms:W3CDTF">2012-02-03T19:11:35Z</dcterms:created>
  <dcterms:modified xsi:type="dcterms:W3CDTF">2016-03-10T07:47:21Z</dcterms:modified>
</cp:coreProperties>
</file>